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4" r:id="rId1"/>
  </p:sldMasterIdLst>
  <p:notesMasterIdLst>
    <p:notesMasterId r:id="rId22"/>
  </p:notesMasterIdLst>
  <p:sldIdLst>
    <p:sldId id="256" r:id="rId2"/>
    <p:sldId id="258" r:id="rId3"/>
    <p:sldId id="259" r:id="rId4"/>
    <p:sldId id="260" r:id="rId5"/>
    <p:sldId id="278" r:id="rId6"/>
    <p:sldId id="261" r:id="rId7"/>
    <p:sldId id="262" r:id="rId8"/>
    <p:sldId id="263" r:id="rId9"/>
    <p:sldId id="264" r:id="rId10"/>
    <p:sldId id="273" r:id="rId11"/>
    <p:sldId id="274" r:id="rId12"/>
    <p:sldId id="271" r:id="rId13"/>
    <p:sldId id="272" r:id="rId14"/>
    <p:sldId id="275" r:id="rId15"/>
    <p:sldId id="276" r:id="rId16"/>
    <p:sldId id="265" r:id="rId17"/>
    <p:sldId id="267" r:id="rId18"/>
    <p:sldId id="277" r:id="rId19"/>
    <p:sldId id="268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5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7A704-9F1C-4FD3-85D1-57AF2D7FD0E8}" type="datetimeFigureOut">
              <a:rPr lang="en-US" smtClean="0"/>
              <a:pPr/>
              <a:t>5/19/2010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FB8C-BBFF-4397-A51C-1E92596422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pl-PL" noProof="1" smtClean="0"/>
              <a:t>Kliknij, aby edytować styl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l-PL" noProof="1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latinLnBrk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0A4771-C6EF-4B99-81F4-D30BE4E017A0}" type="datetimeFigureOut">
              <a:rPr lang="en-US" smtClean="0"/>
              <a:pPr/>
              <a:t>5/19/2010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pl-PL" noProof="1" smtClean="0"/>
              <a:t>Kliknij, aby edytować styl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pl-PL" noProof="1" smtClean="0"/>
              <a:t>Kliknij, aby edytować style wzorca tekstu</a:t>
            </a:r>
          </a:p>
          <a:p>
            <a:pPr lvl="1"/>
            <a:r>
              <a:rPr lang="pl-PL" noProof="1" smtClean="0"/>
              <a:t>Drugi poziom</a:t>
            </a:r>
          </a:p>
          <a:p>
            <a:pPr lvl="2"/>
            <a:r>
              <a:rPr lang="pl-PL" noProof="1" smtClean="0"/>
              <a:t>Trzeci poziom</a:t>
            </a:r>
          </a:p>
          <a:p>
            <a:pPr lvl="3"/>
            <a:r>
              <a:rPr lang="pl-PL" noProof="1" smtClean="0"/>
              <a:t>Czwarty poziom</a:t>
            </a:r>
          </a:p>
          <a:p>
            <a:pPr lvl="4"/>
            <a:r>
              <a:rPr lang="pl-PL" noProof="1" smtClean="0"/>
              <a:t>Piąty poziom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D80A4771-C6EF-4B99-81F4-D30BE4E017A0}" type="datetimeFigureOut">
              <a:rPr lang="en-US" smtClean="0"/>
              <a:pPr algn="r"/>
              <a:t>5/19/2010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/>
            <a:fld id="{990B41CA-569D-40E7-8E58-026C0338B2C8}" type="slidenum">
              <a:rPr lang="en-US" smtClean="0"/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843611"/>
            <a:ext cx="2143140" cy="4014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7360" y="2242568"/>
            <a:ext cx="7406640" cy="1472184"/>
          </a:xfrm>
        </p:spPr>
        <p:txBody>
          <a:bodyPr>
            <a:noAutofit/>
          </a:bodyPr>
          <a:lstStyle/>
          <a:p>
            <a:r>
              <a:rPr lang="pl-PL" sz="5400" dirty="0" smtClean="0"/>
              <a:t>Jak mówić, </a:t>
            </a:r>
            <a:br>
              <a:rPr lang="pl-PL" sz="5400" dirty="0" smtClean="0"/>
            </a:br>
            <a:r>
              <a:rPr lang="pl-PL" sz="5400" dirty="0" smtClean="0"/>
              <a:t>      by nie zaniemówić</a:t>
            </a:r>
            <a:endParaRPr lang="pl-PL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496" y="3643314"/>
            <a:ext cx="4568200" cy="2928958"/>
          </a:xfrm>
        </p:spPr>
        <p:txBody>
          <a:bodyPr>
            <a:normAutofit/>
          </a:bodyPr>
          <a:lstStyle/>
          <a:p>
            <a:pPr algn="r"/>
            <a:r>
              <a:rPr lang="pl-PL" i="1" dirty="0" smtClean="0"/>
              <a:t>Maciej </a:t>
            </a:r>
            <a:r>
              <a:rPr lang="pl-PL" i="1" dirty="0" smtClean="0"/>
              <a:t>Galiński</a:t>
            </a:r>
          </a:p>
          <a:p>
            <a:pPr algn="r"/>
            <a:r>
              <a:rPr lang="pl-PL" sz="1800" i="1" dirty="0" smtClean="0"/>
              <a:t>artysta śpiewak operowy</a:t>
            </a:r>
            <a:endParaRPr lang="pl-PL" dirty="0" smtClean="0"/>
          </a:p>
          <a:p>
            <a:pPr algn="r"/>
            <a:endParaRPr lang="pl-PL" dirty="0" smtClean="0"/>
          </a:p>
          <a:p>
            <a:pPr algn="r"/>
            <a:endParaRPr lang="pl-PL" dirty="0" smtClean="0"/>
          </a:p>
          <a:p>
            <a:pPr algn="r"/>
            <a:endParaRPr lang="pl-PL" dirty="0" smtClean="0"/>
          </a:p>
          <a:p>
            <a:pPr algn="r"/>
            <a:r>
              <a:rPr lang="pl-PL" sz="2000" dirty="0" smtClean="0"/>
              <a:t>Połajewo, 19 maja 2010 r.</a:t>
            </a: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-142900"/>
            <a:ext cx="7498080" cy="1143000"/>
          </a:xfrm>
        </p:spPr>
        <p:txBody>
          <a:bodyPr/>
          <a:lstStyle/>
          <a:p>
            <a:r>
              <a:rPr lang="pl-PL" dirty="0" smtClean="0"/>
              <a:t>Dziś: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785794"/>
            <a:ext cx="7862150" cy="5857916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pl-PL" sz="2800" dirty="0" smtClean="0"/>
              <a:t>Narząd głosu</a:t>
            </a:r>
          </a:p>
          <a:p>
            <a:pPr>
              <a:lnSpc>
                <a:spcPct val="150000"/>
              </a:lnSpc>
            </a:pPr>
            <a:r>
              <a:rPr lang="pl-PL" sz="2800" dirty="0" smtClean="0"/>
              <a:t>Emisja głosu – co to jest?</a:t>
            </a:r>
          </a:p>
          <a:p>
            <a:pPr lvl="0">
              <a:lnSpc>
                <a:spcPct val="150000"/>
              </a:lnSpc>
            </a:pPr>
            <a:r>
              <a:rPr lang="pl-PL" sz="2800" dirty="0" smtClean="0"/>
              <a:t>Prawidłowa emisja głosu - technika</a:t>
            </a:r>
          </a:p>
          <a:p>
            <a:pPr lvl="0">
              <a:lnSpc>
                <a:spcPct val="150000"/>
              </a:lnSpc>
            </a:pPr>
            <a:r>
              <a:rPr lang="pl-PL" sz="2800" dirty="0" smtClean="0"/>
              <a:t>Dykcja i emisja – osobno, a jednak razem</a:t>
            </a:r>
          </a:p>
          <a:p>
            <a:pPr lvl="0">
              <a:lnSpc>
                <a:spcPct val="150000"/>
              </a:lnSpc>
            </a:pPr>
            <a:r>
              <a:rPr lang="pl-PL" sz="2800" dirty="0" smtClean="0"/>
              <a:t>Choroby krtani</a:t>
            </a:r>
          </a:p>
          <a:p>
            <a:pPr lvl="0">
              <a:lnSpc>
                <a:spcPct val="150000"/>
              </a:lnSpc>
            </a:pPr>
            <a:r>
              <a:rPr lang="pl-PL" sz="2800" dirty="0" smtClean="0"/>
              <a:t>Mity i fakty</a:t>
            </a:r>
          </a:p>
          <a:p>
            <a:pPr lvl="0">
              <a:lnSpc>
                <a:spcPct val="150000"/>
              </a:lnSpc>
            </a:pPr>
            <a:r>
              <a:rPr lang="pl-PL" sz="2800" dirty="0" smtClean="0"/>
              <a:t>Ćwiczenia na dobrą dykcję / emisję</a:t>
            </a:r>
          </a:p>
          <a:p>
            <a:pPr lvl="0">
              <a:lnSpc>
                <a:spcPct val="150000"/>
              </a:lnSpc>
            </a:pPr>
            <a:r>
              <a:rPr lang="pl-PL" sz="2800" dirty="0" smtClean="0"/>
              <a:t>Pytania</a:t>
            </a:r>
          </a:p>
          <a:p>
            <a:endParaRPr 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Narząd głosu - KRTAŃ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0385" r="39231"/>
          <a:stretch>
            <a:fillRect/>
          </a:stretch>
        </p:blipFill>
        <p:spPr bwMode="auto">
          <a:xfrm>
            <a:off x="3357554" y="1500174"/>
            <a:ext cx="2643206" cy="4617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ole tekstowe 7"/>
          <p:cNvSpPr txBox="1"/>
          <p:nvPr/>
        </p:nvSpPr>
        <p:spPr>
          <a:xfrm>
            <a:off x="6036479" y="2206789"/>
            <a:ext cx="275036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 smtClean="0"/>
              <a:t>Nagłośnia</a:t>
            </a:r>
          </a:p>
        </p:txBody>
      </p:sp>
      <p:sp>
        <p:nvSpPr>
          <p:cNvPr id="9" name="Prostokąt 8"/>
          <p:cNvSpPr/>
          <p:nvPr/>
        </p:nvSpPr>
        <p:spPr>
          <a:xfrm>
            <a:off x="5976934" y="3349797"/>
            <a:ext cx="316706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 smtClean="0"/>
              <a:t>Szpara głośni</a:t>
            </a:r>
          </a:p>
        </p:txBody>
      </p:sp>
      <p:sp>
        <p:nvSpPr>
          <p:cNvPr id="10" name="Prostokąt 9"/>
          <p:cNvSpPr/>
          <p:nvPr/>
        </p:nvSpPr>
        <p:spPr>
          <a:xfrm>
            <a:off x="6048388" y="3992739"/>
            <a:ext cx="26670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 smtClean="0"/>
              <a:t>Struny głosowe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6067323" y="4778557"/>
            <a:ext cx="253445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 smtClean="0"/>
              <a:t>Chrząstka tchawicy</a:t>
            </a:r>
            <a:endParaRPr lang="pl-PL" dirty="0"/>
          </a:p>
        </p:txBody>
      </p:sp>
      <p:sp>
        <p:nvSpPr>
          <p:cNvPr id="12" name="Prostokąt 11"/>
          <p:cNvSpPr/>
          <p:nvPr/>
        </p:nvSpPr>
        <p:spPr>
          <a:xfrm>
            <a:off x="6026714" y="2643182"/>
            <a:ext cx="281872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 smtClean="0"/>
              <a:t>Fałdy  przedsionkowe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619100" y="3997115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 smtClean="0"/>
              <a:t>Chrząstka</a:t>
            </a:r>
          </a:p>
          <a:p>
            <a:pPr algn="r"/>
            <a:r>
              <a:rPr lang="pl-PL" dirty="0" smtClean="0"/>
              <a:t>pierścieniowata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619100" y="5202808"/>
            <a:ext cx="266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 smtClean="0"/>
              <a:t>Tchawica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619100" y="2925545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 smtClean="0"/>
              <a:t>Chrząstka</a:t>
            </a:r>
          </a:p>
          <a:p>
            <a:pPr algn="r"/>
            <a:r>
              <a:rPr lang="pl-PL" dirty="0" smtClean="0"/>
              <a:t>tarczowata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619100" y="2428868"/>
            <a:ext cx="266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 smtClean="0"/>
              <a:t>Kość gnykowa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Narząd głosu – struny głosowe</a:t>
            </a:r>
            <a:endParaRPr lang="pl-PL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5348" y="1285860"/>
            <a:ext cx="5907114" cy="519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rostokąt 3"/>
          <p:cNvSpPr/>
          <p:nvPr/>
        </p:nvSpPr>
        <p:spPr>
          <a:xfrm>
            <a:off x="1571604" y="3786190"/>
            <a:ext cx="6429420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1714480" y="1285860"/>
            <a:ext cx="6429420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45096"/>
            <a:ext cx="4746323" cy="681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Emisja głosu – co to jest?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643050"/>
            <a:ext cx="7498080" cy="4800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1800" dirty="0" smtClean="0"/>
              <a:t>Według definicji:</a:t>
            </a:r>
          </a:p>
          <a:p>
            <a:pPr>
              <a:lnSpc>
                <a:spcPct val="100000"/>
              </a:lnSpc>
              <a:buNone/>
            </a:pPr>
            <a:endParaRPr lang="pl-PL" sz="2400" dirty="0" smtClean="0"/>
          </a:p>
          <a:p>
            <a:pPr>
              <a:lnSpc>
                <a:spcPct val="100000"/>
              </a:lnSpc>
              <a:buNone/>
            </a:pPr>
            <a:r>
              <a:rPr lang="pl-PL" sz="2400" dirty="0" smtClean="0"/>
              <a:t>Proces wydobywania się głosu podczas śpiewu lub recytacji. </a:t>
            </a:r>
          </a:p>
          <a:p>
            <a:pPr>
              <a:lnSpc>
                <a:spcPct val="100000"/>
              </a:lnSpc>
              <a:buNone/>
            </a:pPr>
            <a:endParaRPr lang="pl-PL" sz="2400" dirty="0" smtClean="0"/>
          </a:p>
          <a:p>
            <a:pPr>
              <a:lnSpc>
                <a:spcPct val="100000"/>
              </a:lnSpc>
              <a:buNone/>
            </a:pPr>
            <a:r>
              <a:rPr lang="pl-PL" sz="2400" dirty="0" smtClean="0"/>
              <a:t>Nauka emisji głosu obejmuje zwłaszcza oddychanie, artykulację, przechodzenie z jednego rejestru do drugiego, zmiany dynamiki, barwy..</a:t>
            </a:r>
          </a:p>
          <a:p>
            <a:pPr>
              <a:lnSpc>
                <a:spcPct val="100000"/>
              </a:lnSpc>
              <a:buNone/>
            </a:pPr>
            <a:endParaRPr lang="pl-PL" sz="2400" dirty="0" smtClean="0"/>
          </a:p>
          <a:p>
            <a:pPr>
              <a:lnSpc>
                <a:spcPct val="100000"/>
              </a:lnSpc>
              <a:buNone/>
            </a:pPr>
            <a:r>
              <a:rPr lang="pl-PL" sz="2400" dirty="0" smtClean="0"/>
              <a:t>Dzieli się na emisję </a:t>
            </a:r>
            <a:r>
              <a:rPr lang="pl-PL" sz="2400" dirty="0" err="1" smtClean="0"/>
              <a:t>oracyjną</a:t>
            </a:r>
            <a:r>
              <a:rPr lang="pl-PL" sz="2400" dirty="0" smtClean="0"/>
              <a:t> i kantoralną.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Prawidłowa emisja głosu</a:t>
            </a:r>
            <a:br>
              <a:rPr lang="pl-PL" dirty="0" smtClean="0"/>
            </a:br>
            <a:r>
              <a:rPr lang="pl-PL" dirty="0" smtClean="0"/>
              <a:t>                                :: technika ::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4000" dirty="0" smtClean="0"/>
          </a:p>
          <a:p>
            <a:r>
              <a:rPr lang="pl-PL" sz="4000" dirty="0" smtClean="0"/>
              <a:t>Oddech (postawa, głębokość)</a:t>
            </a:r>
          </a:p>
          <a:p>
            <a:endParaRPr lang="pl-PL" sz="4000" dirty="0" smtClean="0"/>
          </a:p>
          <a:p>
            <a:endParaRPr lang="pl-PL" sz="4000" dirty="0" smtClean="0"/>
          </a:p>
          <a:p>
            <a:r>
              <a:rPr lang="pl-PL" sz="4000" dirty="0" smtClean="0"/>
              <a:t>La gola libera („luźne gardło”)</a:t>
            </a:r>
          </a:p>
          <a:p>
            <a:endParaRPr lang="pl-PL" sz="4000" dirty="0" smtClean="0"/>
          </a:p>
          <a:p>
            <a:endParaRPr lang="pl-PL" sz="4000" dirty="0" smtClean="0"/>
          </a:p>
          <a:p>
            <a:r>
              <a:rPr lang="pl-PL" sz="4000" dirty="0" smtClean="0"/>
              <a:t>Wyraźna mowa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Dykcja i emisja</a:t>
            </a:r>
            <a:br>
              <a:rPr lang="pl-PL" dirty="0" smtClean="0"/>
            </a:br>
            <a:r>
              <a:rPr lang="pl-PL" dirty="0" smtClean="0"/>
              <a:t>         osobno, a jednak razem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8728" y="2786058"/>
            <a:ext cx="7208358" cy="2119314"/>
          </a:xfrm>
        </p:spPr>
        <p:txBody>
          <a:bodyPr>
            <a:normAutofit/>
          </a:bodyPr>
          <a:lstStyle/>
          <a:p>
            <a:r>
              <a:rPr lang="pl-PL" dirty="0" smtClean="0"/>
              <a:t>Czy dobra dykcja może istnieć bez dobrej emisji?</a:t>
            </a:r>
          </a:p>
          <a:p>
            <a:endParaRPr lang="pl-PL" dirty="0" smtClean="0"/>
          </a:p>
          <a:p>
            <a:r>
              <a:rPr lang="pl-PL" dirty="0" smtClean="0"/>
              <a:t>Wzajemne powiązanie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Choroby krtani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1214422"/>
            <a:ext cx="7498080" cy="50530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2000" dirty="0" smtClean="0"/>
              <a:t>Krtaniowy zespół napięcia-zmęczenia</a:t>
            </a:r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Urazy</a:t>
            </a:r>
            <a:r>
              <a:rPr lang="en-US" sz="2000" dirty="0" smtClean="0"/>
              <a:t> </a:t>
            </a:r>
            <a:r>
              <a:rPr lang="en-US" sz="2000" dirty="0" err="1" smtClean="0"/>
              <a:t>krtani</a:t>
            </a:r>
            <a:endParaRPr lang="pl-PL" sz="2000" dirty="0" smtClean="0"/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Porażenie</a:t>
            </a:r>
            <a:r>
              <a:rPr lang="en-US" sz="2000" dirty="0" smtClean="0"/>
              <a:t> </a:t>
            </a:r>
            <a:r>
              <a:rPr lang="en-US" sz="2000" dirty="0" err="1" smtClean="0"/>
              <a:t>nerwów</a:t>
            </a:r>
            <a:r>
              <a:rPr lang="en-US" sz="2000" dirty="0" smtClean="0"/>
              <a:t> </a:t>
            </a:r>
            <a:r>
              <a:rPr lang="en-US" sz="2000" dirty="0" err="1" smtClean="0"/>
              <a:t>krtaniowych</a:t>
            </a:r>
            <a:endParaRPr lang="en-US" sz="2000" dirty="0" smtClean="0"/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Polip</a:t>
            </a:r>
            <a:r>
              <a:rPr lang="en-US" sz="2000" dirty="0" smtClean="0"/>
              <a:t> </a:t>
            </a:r>
            <a:r>
              <a:rPr lang="en-US" sz="2000" dirty="0" err="1" smtClean="0"/>
              <a:t>krtani</a:t>
            </a:r>
            <a:r>
              <a:rPr lang="en-US" sz="2000" dirty="0" smtClean="0"/>
              <a:t> (polypus </a:t>
            </a:r>
            <a:r>
              <a:rPr lang="en-US" sz="2000" dirty="0" err="1" smtClean="0"/>
              <a:t>laryngis</a:t>
            </a:r>
            <a:r>
              <a:rPr lang="en-US" sz="2000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Owrzodzenie</a:t>
            </a:r>
            <a:r>
              <a:rPr lang="en-US" sz="2000" dirty="0" smtClean="0"/>
              <a:t> </a:t>
            </a:r>
            <a:r>
              <a:rPr lang="en-US" sz="2000" dirty="0" err="1" smtClean="0"/>
              <a:t>kontaktowe</a:t>
            </a:r>
            <a:endParaRPr lang="en-US" sz="2000" dirty="0" smtClean="0"/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Ostre</a:t>
            </a:r>
            <a:r>
              <a:rPr lang="en-US" sz="2000" dirty="0" smtClean="0"/>
              <a:t> </a:t>
            </a:r>
            <a:r>
              <a:rPr lang="en-US" sz="2000" dirty="0" err="1" smtClean="0"/>
              <a:t>zapalenie</a:t>
            </a:r>
            <a:r>
              <a:rPr lang="en-US" sz="2000" dirty="0" smtClean="0"/>
              <a:t> </a:t>
            </a:r>
            <a:r>
              <a:rPr lang="en-US" sz="2000" dirty="0" err="1" smtClean="0"/>
              <a:t>nagłośni</a:t>
            </a:r>
            <a:r>
              <a:rPr lang="en-US" sz="2000" dirty="0" smtClean="0"/>
              <a:t> (</a:t>
            </a:r>
            <a:r>
              <a:rPr lang="en-US" sz="2000" dirty="0" err="1" smtClean="0"/>
              <a:t>epiglotitis</a:t>
            </a:r>
            <a:r>
              <a:rPr lang="en-US" sz="2000" dirty="0" smtClean="0"/>
              <a:t> </a:t>
            </a:r>
            <a:r>
              <a:rPr lang="en-US" sz="2000" dirty="0" err="1" smtClean="0"/>
              <a:t>acuta</a:t>
            </a:r>
            <a:r>
              <a:rPr lang="en-US" sz="2000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Grzybice</a:t>
            </a:r>
            <a:r>
              <a:rPr lang="en-US" sz="2000" dirty="0" smtClean="0"/>
              <a:t> </a:t>
            </a:r>
            <a:r>
              <a:rPr lang="en-US" sz="2000" dirty="0" err="1" smtClean="0"/>
              <a:t>krtani</a:t>
            </a:r>
            <a:r>
              <a:rPr lang="en-US" sz="2000" dirty="0" smtClean="0"/>
              <a:t> (</a:t>
            </a:r>
            <a:r>
              <a:rPr lang="en-US" sz="2000" dirty="0" err="1" smtClean="0"/>
              <a:t>mycisis</a:t>
            </a:r>
            <a:r>
              <a:rPr lang="en-US" sz="2000" dirty="0" smtClean="0"/>
              <a:t> </a:t>
            </a:r>
            <a:r>
              <a:rPr lang="en-US" sz="2000" dirty="0" err="1" smtClean="0"/>
              <a:t>laryngis</a:t>
            </a:r>
            <a:r>
              <a:rPr lang="en-US" sz="2000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Dysfonia</a:t>
            </a:r>
            <a:r>
              <a:rPr lang="en-US" sz="2000" dirty="0" smtClean="0"/>
              <a:t> </a:t>
            </a:r>
            <a:r>
              <a:rPr lang="en-US" sz="2000" dirty="0" err="1" smtClean="0"/>
              <a:t>organiczna</a:t>
            </a:r>
            <a:endParaRPr lang="en-US" sz="2000" dirty="0" smtClean="0"/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Guzki</a:t>
            </a:r>
            <a:r>
              <a:rPr lang="en-US" sz="2000" dirty="0" smtClean="0"/>
              <a:t> </a:t>
            </a:r>
            <a:r>
              <a:rPr lang="en-US" sz="2000" dirty="0" err="1" smtClean="0"/>
              <a:t>głosowe</a:t>
            </a:r>
            <a:endParaRPr lang="en-US" sz="2000" dirty="0" smtClean="0"/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Niedomykalność</a:t>
            </a:r>
            <a:r>
              <a:rPr lang="en-US" sz="2000" dirty="0" smtClean="0"/>
              <a:t> </a:t>
            </a:r>
            <a:r>
              <a:rPr lang="en-US" sz="2000" dirty="0" err="1" smtClean="0"/>
              <a:t>strun</a:t>
            </a:r>
            <a:r>
              <a:rPr lang="en-US" sz="2000" dirty="0" smtClean="0"/>
              <a:t> </a:t>
            </a:r>
            <a:r>
              <a:rPr lang="en-US" sz="2000" dirty="0" err="1" smtClean="0"/>
              <a:t>głosowych</a:t>
            </a:r>
            <a:endParaRPr lang="en-US" sz="2000" dirty="0" smtClean="0"/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Bezgłos</a:t>
            </a:r>
            <a:endParaRPr lang="en-US" sz="2000" dirty="0" smtClean="0"/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Rak</a:t>
            </a:r>
            <a:r>
              <a:rPr lang="en-US" sz="2000" dirty="0" smtClean="0"/>
              <a:t> </a:t>
            </a:r>
            <a:r>
              <a:rPr lang="en-US" sz="2000" dirty="0" err="1" smtClean="0"/>
              <a:t>krtani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stany</a:t>
            </a:r>
            <a:r>
              <a:rPr lang="en-US" sz="2000" dirty="0" smtClean="0"/>
              <a:t> </a:t>
            </a:r>
            <a:r>
              <a:rPr lang="en-US" sz="2000" dirty="0" err="1" smtClean="0"/>
              <a:t>przedrakowe</a:t>
            </a:r>
            <a:endParaRPr lang="en-US" sz="2000" dirty="0" smtClean="0"/>
          </a:p>
          <a:p>
            <a:pPr>
              <a:lnSpc>
                <a:spcPct val="100000"/>
              </a:lnSpc>
            </a:pPr>
            <a:r>
              <a:rPr lang="en-US" sz="2000" dirty="0" err="1" smtClean="0"/>
              <a:t>Ostre</a:t>
            </a:r>
            <a:r>
              <a:rPr lang="en-US" sz="2000" dirty="0" smtClean="0"/>
              <a:t> </a:t>
            </a:r>
            <a:r>
              <a:rPr lang="en-US" sz="2000" dirty="0" err="1" smtClean="0"/>
              <a:t>zapalenie</a:t>
            </a:r>
            <a:r>
              <a:rPr lang="en-US" sz="2000" dirty="0" smtClean="0"/>
              <a:t> </a:t>
            </a:r>
            <a:r>
              <a:rPr lang="en-US" sz="2000" dirty="0" err="1" smtClean="0"/>
              <a:t>krtani</a:t>
            </a:r>
            <a:endParaRPr lang="pl-PL" sz="2000" dirty="0" smtClean="0"/>
          </a:p>
          <a:p>
            <a:pPr>
              <a:lnSpc>
                <a:spcPct val="100000"/>
              </a:lnSpc>
              <a:buNone/>
            </a:pPr>
            <a:r>
              <a:rPr lang="pl-PL" sz="2000" dirty="0" smtClean="0"/>
              <a:t>                                                         i inne....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Zdrowa krtań</a:t>
            </a:r>
            <a:endParaRPr lang="pl-PL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4375" y="1447800"/>
            <a:ext cx="6400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Guzki</a:t>
            </a:r>
            <a:r>
              <a:rPr lang="en-US" dirty="0" smtClean="0"/>
              <a:t> </a:t>
            </a:r>
            <a:r>
              <a:rPr lang="en-US" dirty="0" err="1" smtClean="0"/>
              <a:t>głosowe</a:t>
            </a:r>
            <a:endParaRPr lang="pl-P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1643050"/>
            <a:ext cx="3814780" cy="4604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Polip krtani</a:t>
            </a:r>
            <a:endParaRPr lang="pl-PL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0429" y="1447800"/>
            <a:ext cx="5528691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Rak</a:t>
            </a:r>
            <a:r>
              <a:rPr lang="en-US" dirty="0" smtClean="0"/>
              <a:t> </a:t>
            </a:r>
            <a:r>
              <a:rPr lang="en-US" dirty="0" err="1" smtClean="0"/>
              <a:t>krtani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stany</a:t>
            </a:r>
            <a:r>
              <a:rPr lang="en-US" dirty="0" smtClean="0"/>
              <a:t> </a:t>
            </a:r>
            <a:r>
              <a:rPr lang="en-US" dirty="0" err="1" smtClean="0"/>
              <a:t>przedrakowe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2902312" y="3244334"/>
            <a:ext cx="3339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 err="1" smtClean="0"/>
              <a:t>Rak</a:t>
            </a:r>
            <a:r>
              <a:rPr lang="en-US" dirty="0" smtClean="0"/>
              <a:t> </a:t>
            </a:r>
            <a:r>
              <a:rPr lang="en-US" dirty="0" err="1" smtClean="0"/>
              <a:t>krtani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stany</a:t>
            </a:r>
            <a:r>
              <a:rPr lang="en-US" dirty="0" smtClean="0"/>
              <a:t> </a:t>
            </a:r>
            <a:r>
              <a:rPr lang="en-US" dirty="0" err="1" smtClean="0"/>
              <a:t>przedrakowe</a:t>
            </a:r>
            <a:endParaRPr lang="en-US" dirty="0" smtClean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424" y="1447800"/>
            <a:ext cx="5608701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Ostre zapalenie nagłośni</a:t>
            </a:r>
            <a:endParaRPr lang="pl-P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1785926"/>
            <a:ext cx="4371912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Ochrona narządu głosowego	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5608" y="1714488"/>
            <a:ext cx="7498080" cy="2928958"/>
          </a:xfrm>
        </p:spPr>
        <p:txBody>
          <a:bodyPr>
            <a:normAutofit/>
          </a:bodyPr>
          <a:lstStyle/>
          <a:p>
            <a:r>
              <a:rPr lang="pl-PL" dirty="0" smtClean="0"/>
              <a:t>dobra emisja i dykcja</a:t>
            </a:r>
          </a:p>
          <a:p>
            <a:endParaRPr lang="pl-PL" dirty="0" smtClean="0"/>
          </a:p>
          <a:p>
            <a:r>
              <a:rPr lang="pl-PL" dirty="0" smtClean="0"/>
              <a:t>odpoczynek i higiena po wysiłku głosowym</a:t>
            </a:r>
            <a:br>
              <a:rPr lang="pl-PL" dirty="0" smtClean="0"/>
            </a:br>
            <a:r>
              <a:rPr lang="pl-PL" sz="1600" dirty="0" smtClean="0"/>
              <a:t>(palenie, zimne napoje, brak przerw)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4" name="Krzyż 3"/>
          <p:cNvSpPr/>
          <p:nvPr/>
        </p:nvSpPr>
        <p:spPr>
          <a:xfrm>
            <a:off x="3643306" y="3929066"/>
            <a:ext cx="2571768" cy="250033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Mity i fakty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267348"/>
          </a:xfrm>
        </p:spPr>
        <p:txBody>
          <a:bodyPr>
            <a:normAutofit/>
          </a:bodyPr>
          <a:lstStyle/>
          <a:p>
            <a:r>
              <a:rPr lang="pl-PL" dirty="0" smtClean="0"/>
              <a:t>Fakty:</a:t>
            </a:r>
          </a:p>
          <a:p>
            <a:pPr lvl="1"/>
            <a:r>
              <a:rPr lang="pl-PL" sz="2000" dirty="0" smtClean="0"/>
              <a:t>Małe dzieci nie mają problemów</a:t>
            </a:r>
          </a:p>
          <a:p>
            <a:pPr lvl="1"/>
            <a:r>
              <a:rPr lang="pl-PL" sz="2000" dirty="0" smtClean="0"/>
              <a:t>Można świetnie śpiewać, nie koniecznie dobrze mówić</a:t>
            </a:r>
          </a:p>
          <a:p>
            <a:endParaRPr lang="pl-PL" dirty="0" smtClean="0"/>
          </a:p>
          <a:p>
            <a:r>
              <a:rPr lang="pl-PL" dirty="0" smtClean="0"/>
              <a:t>Mity:</a:t>
            </a:r>
          </a:p>
          <a:p>
            <a:pPr lvl="1"/>
            <a:r>
              <a:rPr lang="pl-PL" sz="2000" dirty="0" smtClean="0"/>
              <a:t>Głośne mówienie męczy</a:t>
            </a:r>
          </a:p>
          <a:p>
            <a:pPr lvl="1"/>
            <a:r>
              <a:rPr lang="pl-PL" sz="2000" dirty="0" smtClean="0"/>
              <a:t>Picie jaj wzmacnia głos</a:t>
            </a:r>
          </a:p>
          <a:p>
            <a:pPr lvl="1"/>
            <a:r>
              <a:rPr lang="pl-PL" sz="2000" dirty="0" smtClean="0"/>
              <a:t>Trzeba mieć predyspozycje by poprawić głos</a:t>
            </a:r>
          </a:p>
          <a:p>
            <a:pPr lvl="1"/>
            <a:r>
              <a:rPr lang="pl-PL" sz="2000" dirty="0" smtClean="0"/>
              <a:t>Kobiety powinny mówić niskim głosem</a:t>
            </a:r>
          </a:p>
          <a:p>
            <a:pPr lvl="1"/>
            <a:r>
              <a:rPr lang="pl-PL" sz="2000" dirty="0" smtClean="0"/>
              <a:t>Mówimy / śpiewamy „z przepony”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Ćwiczenia - emisja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Emisja:</a:t>
            </a:r>
          </a:p>
          <a:p>
            <a:pPr lvl="1"/>
            <a:r>
              <a:rPr lang="pl-PL" dirty="0" smtClean="0"/>
              <a:t>Właściwe oddychanie</a:t>
            </a:r>
          </a:p>
          <a:p>
            <a:pPr lvl="1"/>
            <a:r>
              <a:rPr lang="pl-PL" dirty="0" smtClean="0"/>
              <a:t>Mówienie poprzez ziewanie</a:t>
            </a:r>
          </a:p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Dykcja:</a:t>
            </a:r>
          </a:p>
          <a:p>
            <a:pPr lvl="1"/>
            <a:r>
              <a:rPr lang="pl-PL" dirty="0" smtClean="0"/>
              <a:t>Czytanie trudnych tekstów</a:t>
            </a:r>
            <a:br>
              <a:rPr lang="pl-PL" dirty="0" smtClean="0"/>
            </a:br>
            <a:r>
              <a:rPr lang="pl-PL" dirty="0" smtClean="0"/>
              <a:t>początkowo wolno i przesadnie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45886" y="-142900"/>
            <a:ext cx="7498080" cy="1143000"/>
          </a:xfrm>
        </p:spPr>
        <p:txBody>
          <a:bodyPr/>
          <a:lstStyle/>
          <a:p>
            <a:r>
              <a:rPr lang="pl-PL" dirty="0" smtClean="0"/>
              <a:t>Ćwiczenia - dykcja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14414" y="785794"/>
            <a:ext cx="7786742" cy="600079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sz="1100" dirty="0" smtClean="0"/>
              <a:t>Moja miła mamo.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Mam małą maskotkę.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Nie marszcz czoła.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Zmiażdż dżdżownicę.</a:t>
            </a:r>
          </a:p>
          <a:p>
            <a:pPr>
              <a:lnSpc>
                <a:spcPct val="120000"/>
              </a:lnSpc>
            </a:pPr>
            <a:r>
              <a:rPr lang="pl-PL" sz="1100" dirty="0" err="1" smtClean="0"/>
              <a:t>Pocztmistrz</a:t>
            </a:r>
            <a:r>
              <a:rPr lang="pl-PL" sz="1100" dirty="0" smtClean="0"/>
              <a:t> z Tczewa.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Koszt poczt w Tczewie.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Z czeskich strzech szło Czechów trzech, gdy nadszedł zmierzch, pierwszego w lesie zagryzł zwierz, bez śladu drugi w gąszczach sczezł, a tylko trzeci z Czechów trzech osiągnął marzeń kres.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Trzech Czechów szło ze Szczebrzeszyna do Szczecina.</a:t>
            </a:r>
          </a:p>
          <a:p>
            <a:pPr>
              <a:lnSpc>
                <a:spcPct val="120000"/>
              </a:lnSpc>
            </a:pPr>
            <a:r>
              <a:rPr lang="pl-PL" sz="1100" dirty="0" err="1" smtClean="0"/>
              <a:t>Rozrewolwerowany</a:t>
            </a:r>
            <a:r>
              <a:rPr lang="pl-PL" sz="1100" dirty="0" smtClean="0"/>
              <a:t> rewolwer </a:t>
            </a:r>
            <a:r>
              <a:rPr lang="pl-PL" sz="1100" dirty="0" err="1" smtClean="0"/>
              <a:t>rozrewolwerował</a:t>
            </a:r>
            <a:r>
              <a:rPr lang="pl-PL" sz="1100" dirty="0" smtClean="0"/>
              <a:t> się.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Przeleciały trzy pstre </a:t>
            </a:r>
            <a:r>
              <a:rPr lang="pl-PL" sz="1100" dirty="0" err="1" smtClean="0"/>
              <a:t>przepiórzyce</a:t>
            </a:r>
            <a:r>
              <a:rPr lang="pl-PL" sz="1100" dirty="0" smtClean="0"/>
              <a:t> przez trzy pstre kamienice.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Nie pieprz Pietrze wieprza pieprzem, bo przepieprzysz, Pietrze, wieprza pieprzem.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Kiedy pieprz się w wieprza wetrze, wtedy mięso będzie lepsze.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Czy tata czyta cytaty Tacyta.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Chrząszcz brzmi w trzcinie w Szczebrzeszynie, że przepiórki pstre trzy podpatrzyły jak raz w Pszczynie cietrzew wieprza wietrzył.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Wietrzył cietrzew wieprzy szereg oraz otomanę, która miała trzy z nóg czterech powyłamywane.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Tracz tarł tarcicę tak, takt w takt, jak takt w takt tarcicę tartak tarł.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Jola lojalna.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W czasie suszy szosa sucha. Suchą szosą </a:t>
            </a:r>
            <a:r>
              <a:rPr lang="pl-PL" sz="1100" dirty="0" err="1" smtClean="0"/>
              <a:t>Sasza</a:t>
            </a:r>
            <a:r>
              <a:rPr lang="pl-PL" sz="1100" dirty="0" smtClean="0"/>
              <a:t> szedł.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W czasie suszy </a:t>
            </a:r>
            <a:r>
              <a:rPr lang="pl-PL" sz="1100" dirty="0" err="1" smtClean="0"/>
              <a:t>Saszę</a:t>
            </a:r>
            <a:r>
              <a:rPr lang="pl-PL" sz="1100" dirty="0" smtClean="0"/>
              <a:t> suszy.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Zmistyfikowanie i odmitologizowanie niezidentyfikowanych obiektów latających.</a:t>
            </a:r>
          </a:p>
          <a:p>
            <a:pPr>
              <a:lnSpc>
                <a:spcPct val="120000"/>
              </a:lnSpc>
            </a:pPr>
            <a:r>
              <a:rPr lang="pl-PL" sz="1100" dirty="0" err="1" smtClean="0"/>
              <a:t>Wyindywidualizowaliśmy</a:t>
            </a:r>
            <a:r>
              <a:rPr lang="pl-PL" sz="1100" dirty="0" smtClean="0"/>
              <a:t> się z </a:t>
            </a:r>
            <a:r>
              <a:rPr lang="pl-PL" sz="1100" dirty="0" err="1" smtClean="0"/>
              <a:t>rozentuzjamowanego</a:t>
            </a:r>
            <a:r>
              <a:rPr lang="pl-PL" sz="1100" dirty="0" smtClean="0"/>
              <a:t> tłumu.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Król Karol kupił królowej Karolinie korale koloru koralowego. Szły pchły koło wody, pchła pchłę pchła do wody i ta pchła płakała, że ją tamta pchła popchała.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Siedzi kura na koszyku liczy jaja do szyku: jedno jajo, drugie jajo trzecie jajo...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Błazen Błażej błąka się po błoniach.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Wart Pac </a:t>
            </a:r>
            <a:r>
              <a:rPr lang="pl-PL" sz="1100" dirty="0" err="1" smtClean="0"/>
              <a:t>pałaca</a:t>
            </a:r>
            <a:r>
              <a:rPr lang="pl-PL" sz="1100" dirty="0" smtClean="0"/>
              <a:t>, a pałac Paca.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Tchórząc tchórzliwiej od tchórza.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Ależ alabastrowa Ala alarmuje altem alpejskiego albatrosa.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Młodość płochość, starość nie radość.</a:t>
            </a:r>
          </a:p>
          <a:p>
            <a:pPr>
              <a:lnSpc>
                <a:spcPct val="120000"/>
              </a:lnSpc>
            </a:pPr>
            <a:r>
              <a:rPr lang="pl-PL" sz="1100" dirty="0" smtClean="0"/>
              <a:t>Józek </a:t>
            </a:r>
            <a:r>
              <a:rPr lang="pl-PL" sz="1100" dirty="0" err="1" smtClean="0"/>
              <a:t>Kluzek</a:t>
            </a:r>
            <a:r>
              <a:rPr lang="pl-PL" sz="1100" dirty="0" smtClean="0"/>
              <a:t> napraw wózek, uprządź cienkie nici na powrózek.</a:t>
            </a:r>
            <a:endParaRPr lang="pl-PL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500306"/>
            <a:ext cx="2235735" cy="4187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2214554"/>
            <a:ext cx="7498080" cy="1643074"/>
          </a:xfrm>
        </p:spPr>
        <p:txBody>
          <a:bodyPr>
            <a:normAutofit/>
          </a:bodyPr>
          <a:lstStyle/>
          <a:p>
            <a:pPr algn="ctr"/>
            <a:r>
              <a:rPr lang="pl-PL" sz="7200" dirty="0" smtClean="0"/>
              <a:t>Pytania</a:t>
            </a:r>
            <a:r>
              <a:rPr lang="pl-PL" dirty="0" smtClean="0"/>
              <a:t>...</a:t>
            </a:r>
            <a:endParaRPr lang="pl-PL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843611"/>
            <a:ext cx="2143140" cy="4014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7360" y="2242568"/>
            <a:ext cx="7406640" cy="1472184"/>
          </a:xfrm>
        </p:spPr>
        <p:txBody>
          <a:bodyPr>
            <a:noAutofit/>
          </a:bodyPr>
          <a:lstStyle/>
          <a:p>
            <a:r>
              <a:rPr lang="pl-PL" sz="5400" dirty="0" smtClean="0"/>
              <a:t>Jak mówić, </a:t>
            </a:r>
            <a:br>
              <a:rPr lang="pl-PL" sz="5400" dirty="0" smtClean="0"/>
            </a:br>
            <a:r>
              <a:rPr lang="pl-PL" sz="5400" dirty="0" smtClean="0"/>
              <a:t>      by nie zaniemówić</a:t>
            </a:r>
            <a:endParaRPr lang="pl-PL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496" y="3643314"/>
            <a:ext cx="4568200" cy="2928958"/>
          </a:xfrm>
        </p:spPr>
        <p:txBody>
          <a:bodyPr>
            <a:normAutofit/>
          </a:bodyPr>
          <a:lstStyle/>
          <a:p>
            <a:pPr algn="r"/>
            <a:r>
              <a:rPr lang="pl-PL" i="1" dirty="0" smtClean="0"/>
              <a:t>Maciej Galiński</a:t>
            </a:r>
          </a:p>
          <a:p>
            <a:pPr algn="r"/>
            <a:endParaRPr lang="pl-PL" dirty="0" smtClean="0"/>
          </a:p>
          <a:p>
            <a:pPr algn="r"/>
            <a:endParaRPr lang="pl-PL" dirty="0" smtClean="0"/>
          </a:p>
          <a:p>
            <a:pPr algn="r"/>
            <a:endParaRPr lang="pl-PL" dirty="0" smtClean="0"/>
          </a:p>
          <a:p>
            <a:pPr algn="r"/>
            <a:endParaRPr lang="pl-PL" dirty="0" smtClean="0"/>
          </a:p>
          <a:p>
            <a:pPr algn="r"/>
            <a:r>
              <a:rPr lang="pl-PL" sz="2000" dirty="0" smtClean="0"/>
              <a:t>Połajewo, 19 maja 2010 r.</a:t>
            </a:r>
            <a:endParaRPr lang="pl-PL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 presentation- General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 presentation- General</Template>
  <TotalTime>0</TotalTime>
  <Words>646</Words>
  <Application>Microsoft Office PowerPoint</Application>
  <PresentationFormat>Pokaz na ekranie (4:3)</PresentationFormat>
  <Paragraphs>153</Paragraphs>
  <Slides>20</Slides>
  <Notes>12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1" baseType="lpstr">
      <vt:lpstr>Training presentation- General</vt:lpstr>
      <vt:lpstr>Jak mówić,        by nie zaniemówić</vt:lpstr>
      <vt:lpstr>Dziś:</vt:lpstr>
      <vt:lpstr>Narząd głosu - KRTAŃ</vt:lpstr>
      <vt:lpstr>Narząd głosu – struny głosowe</vt:lpstr>
      <vt:lpstr>Slajd 5</vt:lpstr>
      <vt:lpstr>Emisja głosu – co to jest?</vt:lpstr>
      <vt:lpstr>Prawidłowa emisja głosu                                 :: technika ::</vt:lpstr>
      <vt:lpstr>Dykcja i emisja          osobno, a jednak razem</vt:lpstr>
      <vt:lpstr>Choroby krtani</vt:lpstr>
      <vt:lpstr>Zdrowa krtań</vt:lpstr>
      <vt:lpstr>Guzki głosowe</vt:lpstr>
      <vt:lpstr>Polip krtani</vt:lpstr>
      <vt:lpstr>Rak krtani i stany przedrakowe</vt:lpstr>
      <vt:lpstr>Ostre zapalenie nagłośni</vt:lpstr>
      <vt:lpstr>Ochrona narządu głosowego </vt:lpstr>
      <vt:lpstr>Mity i fakty</vt:lpstr>
      <vt:lpstr>Ćwiczenia - emisja</vt:lpstr>
      <vt:lpstr>Ćwiczenia - dykcja</vt:lpstr>
      <vt:lpstr>Pytania...</vt:lpstr>
      <vt:lpstr>Jak mówić,        by nie zaniemówić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2010-05-18T08:38:18Z</dcterms:created>
  <dcterms:modified xsi:type="dcterms:W3CDTF">2010-05-19T12:48:09Z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TC100822951045</vt:lpwstr>
  </property>
</Properties>
</file>